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E12558-072C-4D08-BCE6-396634A540BD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815029B-BDED-46F7-A96A-2EF72A0E1C09}">
      <dgm:prSet phldrT="[Text]"/>
      <dgm:spPr/>
      <dgm:t>
        <a:bodyPr/>
        <a:lstStyle/>
        <a:p>
          <a:r>
            <a:rPr lang="en-IN" dirty="0"/>
            <a:t>E-mail phishing</a:t>
          </a:r>
        </a:p>
      </dgm:t>
    </dgm:pt>
    <dgm:pt modelId="{57D5B8D7-622F-445B-8242-3C50E55FAA06}" type="parTrans" cxnId="{EC86692A-BDC3-4BF0-9BFA-35B582B1D7A1}">
      <dgm:prSet/>
      <dgm:spPr/>
      <dgm:t>
        <a:bodyPr/>
        <a:lstStyle/>
        <a:p>
          <a:endParaRPr lang="en-IN"/>
        </a:p>
      </dgm:t>
    </dgm:pt>
    <dgm:pt modelId="{8675FCC3-5000-4743-8238-4A934BA471A1}" type="sibTrans" cxnId="{EC86692A-BDC3-4BF0-9BFA-35B582B1D7A1}">
      <dgm:prSet/>
      <dgm:spPr/>
      <dgm:t>
        <a:bodyPr/>
        <a:lstStyle/>
        <a:p>
          <a:endParaRPr lang="en-IN"/>
        </a:p>
      </dgm:t>
    </dgm:pt>
    <dgm:pt modelId="{447FC492-ED02-4517-A67F-F166101BE8B3}">
      <dgm:prSet phldrT="[Text]"/>
      <dgm:spPr/>
      <dgm:t>
        <a:bodyPr/>
        <a:lstStyle/>
        <a:p>
          <a:r>
            <a:rPr lang="en-IN" dirty="0"/>
            <a:t>E-mail</a:t>
          </a:r>
        </a:p>
      </dgm:t>
    </dgm:pt>
    <dgm:pt modelId="{55A028E8-B29B-4257-AFC8-CD29664B6575}" type="parTrans" cxnId="{4FA27035-2A2F-4F89-BC57-55E88965FA3F}">
      <dgm:prSet/>
      <dgm:spPr/>
      <dgm:t>
        <a:bodyPr/>
        <a:lstStyle/>
        <a:p>
          <a:endParaRPr lang="en-IN"/>
        </a:p>
      </dgm:t>
    </dgm:pt>
    <dgm:pt modelId="{6D07C269-79E6-4F3A-AAE0-22650005FA86}" type="sibTrans" cxnId="{4FA27035-2A2F-4F89-BC57-55E88965FA3F}">
      <dgm:prSet/>
      <dgm:spPr/>
      <dgm:t>
        <a:bodyPr/>
        <a:lstStyle/>
        <a:p>
          <a:endParaRPr lang="en-IN"/>
        </a:p>
      </dgm:t>
    </dgm:pt>
    <dgm:pt modelId="{C47C237A-4B31-44DF-8B10-3209B1314605}">
      <dgm:prSet phldrT="[Text]"/>
      <dgm:spPr/>
      <dgm:t>
        <a:bodyPr/>
        <a:lstStyle/>
        <a:p>
          <a:r>
            <a:rPr lang="en-IN" dirty="0"/>
            <a:t>Message</a:t>
          </a:r>
        </a:p>
      </dgm:t>
    </dgm:pt>
    <dgm:pt modelId="{637C3FA0-9296-4631-A529-4F7C782D2D7C}" type="parTrans" cxnId="{48BD9612-2FE8-45DB-B258-ED90F4080355}">
      <dgm:prSet/>
      <dgm:spPr/>
      <dgm:t>
        <a:bodyPr/>
        <a:lstStyle/>
        <a:p>
          <a:endParaRPr lang="en-IN"/>
        </a:p>
      </dgm:t>
    </dgm:pt>
    <dgm:pt modelId="{D931CDBB-0D0C-49C9-8A82-5EC4C3067251}" type="sibTrans" cxnId="{48BD9612-2FE8-45DB-B258-ED90F4080355}">
      <dgm:prSet/>
      <dgm:spPr/>
      <dgm:t>
        <a:bodyPr/>
        <a:lstStyle/>
        <a:p>
          <a:endParaRPr lang="en-IN"/>
        </a:p>
      </dgm:t>
    </dgm:pt>
    <dgm:pt modelId="{12475880-CA49-4D92-9B53-4AD974C222B9}">
      <dgm:prSet phldrT="[Text]"/>
      <dgm:spPr/>
      <dgm:t>
        <a:bodyPr/>
        <a:lstStyle/>
        <a:p>
          <a:r>
            <a:rPr lang="en-IN" dirty="0"/>
            <a:t>Spear phishing</a:t>
          </a:r>
        </a:p>
      </dgm:t>
    </dgm:pt>
    <dgm:pt modelId="{AF88FD55-5376-42E3-A920-B00FCFDA83B9}" type="parTrans" cxnId="{8111A94F-2AA7-479D-917C-97ACFF76D322}">
      <dgm:prSet/>
      <dgm:spPr/>
      <dgm:t>
        <a:bodyPr/>
        <a:lstStyle/>
        <a:p>
          <a:endParaRPr lang="en-IN"/>
        </a:p>
      </dgm:t>
    </dgm:pt>
    <dgm:pt modelId="{B12A1C1B-0E24-4CAA-B23B-75BBA5E558EB}" type="sibTrans" cxnId="{8111A94F-2AA7-479D-917C-97ACFF76D322}">
      <dgm:prSet/>
      <dgm:spPr/>
      <dgm:t>
        <a:bodyPr/>
        <a:lstStyle/>
        <a:p>
          <a:endParaRPr lang="en-IN"/>
        </a:p>
      </dgm:t>
    </dgm:pt>
    <dgm:pt modelId="{B5D7B6F3-510F-4146-80D6-1D7650E156EC}">
      <dgm:prSet phldrT="[Text]"/>
      <dgm:spPr/>
      <dgm:t>
        <a:bodyPr/>
        <a:lstStyle/>
        <a:p>
          <a:r>
            <a:rPr lang="en-IN" dirty="0"/>
            <a:t>Searching</a:t>
          </a:r>
        </a:p>
      </dgm:t>
    </dgm:pt>
    <dgm:pt modelId="{E5583B49-E139-4084-B9BD-8E8FFD0E9DAA}" type="parTrans" cxnId="{9F00B636-800F-41F9-9A91-908600591227}">
      <dgm:prSet/>
      <dgm:spPr/>
      <dgm:t>
        <a:bodyPr/>
        <a:lstStyle/>
        <a:p>
          <a:endParaRPr lang="en-IN"/>
        </a:p>
      </dgm:t>
    </dgm:pt>
    <dgm:pt modelId="{EDC748E3-897B-4C8B-B5A1-F72A08F24D33}" type="sibTrans" cxnId="{9F00B636-800F-41F9-9A91-908600591227}">
      <dgm:prSet/>
      <dgm:spPr/>
      <dgm:t>
        <a:bodyPr/>
        <a:lstStyle/>
        <a:p>
          <a:endParaRPr lang="en-IN"/>
        </a:p>
      </dgm:t>
    </dgm:pt>
    <dgm:pt modelId="{25A574DD-1487-44D9-AA1E-5CABAC4D06C1}">
      <dgm:prSet phldrT="[Text]"/>
      <dgm:spPr/>
      <dgm:t>
        <a:bodyPr/>
        <a:lstStyle/>
        <a:p>
          <a:r>
            <a:rPr lang="en-IN" dirty="0"/>
            <a:t>Convincing</a:t>
          </a:r>
        </a:p>
      </dgm:t>
    </dgm:pt>
    <dgm:pt modelId="{FFAB87B8-661E-4869-9B02-60AB0CFCC11D}" type="parTrans" cxnId="{3E7EFF8D-C431-4045-B553-FA5E87DFC196}">
      <dgm:prSet/>
      <dgm:spPr/>
      <dgm:t>
        <a:bodyPr/>
        <a:lstStyle/>
        <a:p>
          <a:endParaRPr lang="en-IN"/>
        </a:p>
      </dgm:t>
    </dgm:pt>
    <dgm:pt modelId="{3146B104-49C9-4310-9479-28723C13A7CE}" type="sibTrans" cxnId="{3E7EFF8D-C431-4045-B553-FA5E87DFC196}">
      <dgm:prSet/>
      <dgm:spPr/>
      <dgm:t>
        <a:bodyPr/>
        <a:lstStyle/>
        <a:p>
          <a:endParaRPr lang="en-IN"/>
        </a:p>
      </dgm:t>
    </dgm:pt>
    <dgm:pt modelId="{2F69C348-A808-4598-AD74-B31679547709}">
      <dgm:prSet phldrT="[Text]"/>
      <dgm:spPr/>
      <dgm:t>
        <a:bodyPr/>
        <a:lstStyle/>
        <a:p>
          <a:r>
            <a:rPr lang="en-IN" dirty="0"/>
            <a:t>Whaling</a:t>
          </a:r>
        </a:p>
      </dgm:t>
    </dgm:pt>
    <dgm:pt modelId="{72BD429F-D15F-403D-B8D6-20E4208D91B9}" type="parTrans" cxnId="{D62BE5AC-A008-46F5-8D95-C72F6974CD72}">
      <dgm:prSet/>
      <dgm:spPr/>
      <dgm:t>
        <a:bodyPr/>
        <a:lstStyle/>
        <a:p>
          <a:endParaRPr lang="en-IN"/>
        </a:p>
      </dgm:t>
    </dgm:pt>
    <dgm:pt modelId="{AB3EE399-1E5A-45E2-A13B-37319F7E07FA}" type="sibTrans" cxnId="{D62BE5AC-A008-46F5-8D95-C72F6974CD72}">
      <dgm:prSet/>
      <dgm:spPr/>
      <dgm:t>
        <a:bodyPr/>
        <a:lstStyle/>
        <a:p>
          <a:endParaRPr lang="en-IN"/>
        </a:p>
      </dgm:t>
    </dgm:pt>
    <dgm:pt modelId="{95D6D5BE-49C0-43EB-8ABE-30AC72CD1074}">
      <dgm:prSet phldrT="[Text]"/>
      <dgm:spPr/>
      <dgm:t>
        <a:bodyPr/>
        <a:lstStyle/>
        <a:p>
          <a:r>
            <a:rPr lang="en-IN" dirty="0"/>
            <a:t>High profile Target</a:t>
          </a:r>
        </a:p>
      </dgm:t>
    </dgm:pt>
    <dgm:pt modelId="{61397F90-0242-4C58-8E9A-44ADA794F76C}" type="parTrans" cxnId="{2DA68C1F-EFA7-4926-B107-9C919DC1CC34}">
      <dgm:prSet/>
      <dgm:spPr/>
      <dgm:t>
        <a:bodyPr/>
        <a:lstStyle/>
        <a:p>
          <a:endParaRPr lang="en-IN"/>
        </a:p>
      </dgm:t>
    </dgm:pt>
    <dgm:pt modelId="{8BAEA863-2D0C-4E28-A4AE-0398B11C0D0A}" type="sibTrans" cxnId="{2DA68C1F-EFA7-4926-B107-9C919DC1CC34}">
      <dgm:prSet/>
      <dgm:spPr/>
      <dgm:t>
        <a:bodyPr/>
        <a:lstStyle/>
        <a:p>
          <a:endParaRPr lang="en-IN"/>
        </a:p>
      </dgm:t>
    </dgm:pt>
    <dgm:pt modelId="{2E91985F-F618-4E98-A1B6-74AC05445C83}" type="pres">
      <dgm:prSet presAssocID="{1FE12558-072C-4D08-BCE6-396634A540BD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73FB0D6C-32E6-470D-93E6-949843C4F59A}" type="pres">
      <dgm:prSet presAssocID="{1FE12558-072C-4D08-BCE6-396634A540BD}" presName="cycle" presStyleCnt="0"/>
      <dgm:spPr/>
    </dgm:pt>
    <dgm:pt modelId="{C3676528-B55D-4680-A433-20F8625CDDFE}" type="pres">
      <dgm:prSet presAssocID="{1FE12558-072C-4D08-BCE6-396634A540BD}" presName="centerShape" presStyleCnt="0"/>
      <dgm:spPr/>
    </dgm:pt>
    <dgm:pt modelId="{A2558A3D-71DE-492B-9E49-881B72E3DB25}" type="pres">
      <dgm:prSet presAssocID="{1FE12558-072C-4D08-BCE6-396634A540BD}" presName="connSite" presStyleLbl="node1" presStyleIdx="0" presStyleCnt="4"/>
      <dgm:spPr/>
    </dgm:pt>
    <dgm:pt modelId="{2E997504-72A6-4E0E-9D11-949BB1F61D88}" type="pres">
      <dgm:prSet presAssocID="{1FE12558-072C-4D08-BCE6-396634A540BD}" presName="visible" presStyleLbl="node1" presStyleIdx="0" presStyleCnt="4"/>
      <dgm:spPr>
        <a:blipFill>
          <a:blip xmlns:r="http://schemas.openxmlformats.org/officeDocument/2006/relationships" r:embed="rId1"/>
          <a:srcRect/>
          <a:stretch>
            <a:fillRect l="-45000" r="-45000"/>
          </a:stretch>
        </a:blipFill>
      </dgm:spPr>
    </dgm:pt>
    <dgm:pt modelId="{82FEC1C1-170E-423E-82AC-4658CB52E6ED}" type="pres">
      <dgm:prSet presAssocID="{57D5B8D7-622F-445B-8242-3C50E55FAA06}" presName="Name25" presStyleLbl="parChTrans1D1" presStyleIdx="0" presStyleCnt="3"/>
      <dgm:spPr/>
    </dgm:pt>
    <dgm:pt modelId="{FC0D4A73-68C1-43E0-90E1-FBA24B4203FA}" type="pres">
      <dgm:prSet presAssocID="{7815029B-BDED-46F7-A96A-2EF72A0E1C09}" presName="node" presStyleCnt="0"/>
      <dgm:spPr/>
    </dgm:pt>
    <dgm:pt modelId="{ABFB8491-E74C-4F1A-9860-C8F47BB237A0}" type="pres">
      <dgm:prSet presAssocID="{7815029B-BDED-46F7-A96A-2EF72A0E1C09}" presName="parentNode" presStyleLbl="node1" presStyleIdx="1" presStyleCnt="4">
        <dgm:presLayoutVars>
          <dgm:chMax val="1"/>
          <dgm:bulletEnabled val="1"/>
        </dgm:presLayoutVars>
      </dgm:prSet>
      <dgm:spPr/>
    </dgm:pt>
    <dgm:pt modelId="{EC77072C-C25B-48AA-BA0D-E353B1EEF25C}" type="pres">
      <dgm:prSet presAssocID="{7815029B-BDED-46F7-A96A-2EF72A0E1C09}" presName="childNode" presStyleLbl="revTx" presStyleIdx="0" presStyleCnt="3">
        <dgm:presLayoutVars>
          <dgm:bulletEnabled val="1"/>
        </dgm:presLayoutVars>
      </dgm:prSet>
      <dgm:spPr/>
    </dgm:pt>
    <dgm:pt modelId="{4D0DD7FB-350A-4BA4-9F92-7C4A2FC17287}" type="pres">
      <dgm:prSet presAssocID="{AF88FD55-5376-42E3-A920-B00FCFDA83B9}" presName="Name25" presStyleLbl="parChTrans1D1" presStyleIdx="1" presStyleCnt="3"/>
      <dgm:spPr/>
    </dgm:pt>
    <dgm:pt modelId="{45C22EE8-DFC2-4F18-8AFE-7F1D35AEA14F}" type="pres">
      <dgm:prSet presAssocID="{12475880-CA49-4D92-9B53-4AD974C222B9}" presName="node" presStyleCnt="0"/>
      <dgm:spPr/>
    </dgm:pt>
    <dgm:pt modelId="{DC3F8406-B186-4C5B-B78E-18562AAE6432}" type="pres">
      <dgm:prSet presAssocID="{12475880-CA49-4D92-9B53-4AD974C222B9}" presName="parentNode" presStyleLbl="node1" presStyleIdx="2" presStyleCnt="4">
        <dgm:presLayoutVars>
          <dgm:chMax val="1"/>
          <dgm:bulletEnabled val="1"/>
        </dgm:presLayoutVars>
      </dgm:prSet>
      <dgm:spPr/>
    </dgm:pt>
    <dgm:pt modelId="{F7B70902-BD87-4966-A593-FFCB317952A6}" type="pres">
      <dgm:prSet presAssocID="{12475880-CA49-4D92-9B53-4AD974C222B9}" presName="childNode" presStyleLbl="revTx" presStyleIdx="1" presStyleCnt="3">
        <dgm:presLayoutVars>
          <dgm:bulletEnabled val="1"/>
        </dgm:presLayoutVars>
      </dgm:prSet>
      <dgm:spPr/>
    </dgm:pt>
    <dgm:pt modelId="{FEEA4FF1-6B45-444F-A18E-7FAFAEAE8C49}" type="pres">
      <dgm:prSet presAssocID="{72BD429F-D15F-403D-B8D6-20E4208D91B9}" presName="Name25" presStyleLbl="parChTrans1D1" presStyleIdx="2" presStyleCnt="3"/>
      <dgm:spPr/>
    </dgm:pt>
    <dgm:pt modelId="{D6FD68A6-C2B1-42F6-8E41-D3C991063F73}" type="pres">
      <dgm:prSet presAssocID="{2F69C348-A808-4598-AD74-B31679547709}" presName="node" presStyleCnt="0"/>
      <dgm:spPr/>
    </dgm:pt>
    <dgm:pt modelId="{28E8BF46-0257-4F26-91FC-601B17C1FAFD}" type="pres">
      <dgm:prSet presAssocID="{2F69C348-A808-4598-AD74-B31679547709}" presName="parentNode" presStyleLbl="node1" presStyleIdx="3" presStyleCnt="4">
        <dgm:presLayoutVars>
          <dgm:chMax val="1"/>
          <dgm:bulletEnabled val="1"/>
        </dgm:presLayoutVars>
      </dgm:prSet>
      <dgm:spPr/>
    </dgm:pt>
    <dgm:pt modelId="{04F2D85A-55AC-4814-9312-92D15FCF2835}" type="pres">
      <dgm:prSet presAssocID="{2F69C348-A808-4598-AD74-B31679547709}" presName="childNode" presStyleLbl="revTx" presStyleIdx="2" presStyleCnt="3">
        <dgm:presLayoutVars>
          <dgm:bulletEnabled val="1"/>
        </dgm:presLayoutVars>
      </dgm:prSet>
      <dgm:spPr/>
    </dgm:pt>
  </dgm:ptLst>
  <dgm:cxnLst>
    <dgm:cxn modelId="{48BD9612-2FE8-45DB-B258-ED90F4080355}" srcId="{7815029B-BDED-46F7-A96A-2EF72A0E1C09}" destId="{C47C237A-4B31-44DF-8B10-3209B1314605}" srcOrd="1" destOrd="0" parTransId="{637C3FA0-9296-4631-A529-4F7C782D2D7C}" sibTransId="{D931CDBB-0D0C-49C9-8A82-5EC4C3067251}"/>
    <dgm:cxn modelId="{57E4BC1E-C5B8-4823-B535-0E1424A4CE02}" type="presOf" srcId="{AF88FD55-5376-42E3-A920-B00FCFDA83B9}" destId="{4D0DD7FB-350A-4BA4-9F92-7C4A2FC17287}" srcOrd="0" destOrd="0" presId="urn:microsoft.com/office/officeart/2005/8/layout/radial2"/>
    <dgm:cxn modelId="{2DA68C1F-EFA7-4926-B107-9C919DC1CC34}" srcId="{2F69C348-A808-4598-AD74-B31679547709}" destId="{95D6D5BE-49C0-43EB-8ABE-30AC72CD1074}" srcOrd="0" destOrd="0" parTransId="{61397F90-0242-4C58-8E9A-44ADA794F76C}" sibTransId="{8BAEA863-2D0C-4E28-A4AE-0398B11C0D0A}"/>
    <dgm:cxn modelId="{9EFA5323-F748-4EBB-B9C1-C7DB6EB5E650}" type="presOf" srcId="{7815029B-BDED-46F7-A96A-2EF72A0E1C09}" destId="{ABFB8491-E74C-4F1A-9860-C8F47BB237A0}" srcOrd="0" destOrd="0" presId="urn:microsoft.com/office/officeart/2005/8/layout/radial2"/>
    <dgm:cxn modelId="{EC86692A-BDC3-4BF0-9BFA-35B582B1D7A1}" srcId="{1FE12558-072C-4D08-BCE6-396634A540BD}" destId="{7815029B-BDED-46F7-A96A-2EF72A0E1C09}" srcOrd="0" destOrd="0" parTransId="{57D5B8D7-622F-445B-8242-3C50E55FAA06}" sibTransId="{8675FCC3-5000-4743-8238-4A934BA471A1}"/>
    <dgm:cxn modelId="{B4C5B12E-394E-411F-B426-81E96EEC3799}" type="presOf" srcId="{2F69C348-A808-4598-AD74-B31679547709}" destId="{28E8BF46-0257-4F26-91FC-601B17C1FAFD}" srcOrd="0" destOrd="0" presId="urn:microsoft.com/office/officeart/2005/8/layout/radial2"/>
    <dgm:cxn modelId="{4FA27035-2A2F-4F89-BC57-55E88965FA3F}" srcId="{7815029B-BDED-46F7-A96A-2EF72A0E1C09}" destId="{447FC492-ED02-4517-A67F-F166101BE8B3}" srcOrd="0" destOrd="0" parTransId="{55A028E8-B29B-4257-AFC8-CD29664B6575}" sibTransId="{6D07C269-79E6-4F3A-AAE0-22650005FA86}"/>
    <dgm:cxn modelId="{9F00B636-800F-41F9-9A91-908600591227}" srcId="{12475880-CA49-4D92-9B53-4AD974C222B9}" destId="{B5D7B6F3-510F-4146-80D6-1D7650E156EC}" srcOrd="0" destOrd="0" parTransId="{E5583B49-E139-4084-B9BD-8E8FFD0E9DAA}" sibTransId="{EDC748E3-897B-4C8B-B5A1-F72A08F24D33}"/>
    <dgm:cxn modelId="{AB2E3C3F-DAB9-456F-B4EC-CC650C9D5D1C}" type="presOf" srcId="{72BD429F-D15F-403D-B8D6-20E4208D91B9}" destId="{FEEA4FF1-6B45-444F-A18E-7FAFAEAE8C49}" srcOrd="0" destOrd="0" presId="urn:microsoft.com/office/officeart/2005/8/layout/radial2"/>
    <dgm:cxn modelId="{6C36B863-5F7D-41AB-8290-25AF8648473D}" type="presOf" srcId="{12475880-CA49-4D92-9B53-4AD974C222B9}" destId="{DC3F8406-B186-4C5B-B78E-18562AAE6432}" srcOrd="0" destOrd="0" presId="urn:microsoft.com/office/officeart/2005/8/layout/radial2"/>
    <dgm:cxn modelId="{DD7A8C48-B583-4FDE-BDB9-16DDC390C4A7}" type="presOf" srcId="{447FC492-ED02-4517-A67F-F166101BE8B3}" destId="{EC77072C-C25B-48AA-BA0D-E353B1EEF25C}" srcOrd="0" destOrd="0" presId="urn:microsoft.com/office/officeart/2005/8/layout/radial2"/>
    <dgm:cxn modelId="{96B89949-5D99-4715-96B5-24A83F9E0DA3}" type="presOf" srcId="{95D6D5BE-49C0-43EB-8ABE-30AC72CD1074}" destId="{04F2D85A-55AC-4814-9312-92D15FCF2835}" srcOrd="0" destOrd="0" presId="urn:microsoft.com/office/officeart/2005/8/layout/radial2"/>
    <dgm:cxn modelId="{8111A94F-2AA7-479D-917C-97ACFF76D322}" srcId="{1FE12558-072C-4D08-BCE6-396634A540BD}" destId="{12475880-CA49-4D92-9B53-4AD974C222B9}" srcOrd="1" destOrd="0" parTransId="{AF88FD55-5376-42E3-A920-B00FCFDA83B9}" sibTransId="{B12A1C1B-0E24-4CAA-B23B-75BBA5E558EB}"/>
    <dgm:cxn modelId="{4EB35F57-D8F4-4C2B-8C29-A8EBB66D3087}" type="presOf" srcId="{57D5B8D7-622F-445B-8242-3C50E55FAA06}" destId="{82FEC1C1-170E-423E-82AC-4658CB52E6ED}" srcOrd="0" destOrd="0" presId="urn:microsoft.com/office/officeart/2005/8/layout/radial2"/>
    <dgm:cxn modelId="{3E7EFF8D-C431-4045-B553-FA5E87DFC196}" srcId="{12475880-CA49-4D92-9B53-4AD974C222B9}" destId="{25A574DD-1487-44D9-AA1E-5CABAC4D06C1}" srcOrd="1" destOrd="0" parTransId="{FFAB87B8-661E-4869-9B02-60AB0CFCC11D}" sibTransId="{3146B104-49C9-4310-9479-28723C13A7CE}"/>
    <dgm:cxn modelId="{D62BE5AC-A008-46F5-8D95-C72F6974CD72}" srcId="{1FE12558-072C-4D08-BCE6-396634A540BD}" destId="{2F69C348-A808-4598-AD74-B31679547709}" srcOrd="2" destOrd="0" parTransId="{72BD429F-D15F-403D-B8D6-20E4208D91B9}" sibTransId="{AB3EE399-1E5A-45E2-A13B-37319F7E07FA}"/>
    <dgm:cxn modelId="{0248BAAF-07EA-41F5-8CCC-9BFD072255D5}" type="presOf" srcId="{25A574DD-1487-44D9-AA1E-5CABAC4D06C1}" destId="{F7B70902-BD87-4966-A593-FFCB317952A6}" srcOrd="0" destOrd="1" presId="urn:microsoft.com/office/officeart/2005/8/layout/radial2"/>
    <dgm:cxn modelId="{A3EAB6C0-C0CE-47B1-8800-192F071B427C}" type="presOf" srcId="{B5D7B6F3-510F-4146-80D6-1D7650E156EC}" destId="{F7B70902-BD87-4966-A593-FFCB317952A6}" srcOrd="0" destOrd="0" presId="urn:microsoft.com/office/officeart/2005/8/layout/radial2"/>
    <dgm:cxn modelId="{E28CD3E0-32F7-41D6-9EE9-839F2B5F54AC}" type="presOf" srcId="{C47C237A-4B31-44DF-8B10-3209B1314605}" destId="{EC77072C-C25B-48AA-BA0D-E353B1EEF25C}" srcOrd="0" destOrd="1" presId="urn:microsoft.com/office/officeart/2005/8/layout/radial2"/>
    <dgm:cxn modelId="{F09466F5-0942-4985-A9D3-F00FDE70F67B}" type="presOf" srcId="{1FE12558-072C-4D08-BCE6-396634A540BD}" destId="{2E91985F-F618-4E98-A1B6-74AC05445C83}" srcOrd="0" destOrd="0" presId="urn:microsoft.com/office/officeart/2005/8/layout/radial2"/>
    <dgm:cxn modelId="{851D97AE-9BAD-4E55-93EA-31CBFA231E9C}" type="presParOf" srcId="{2E91985F-F618-4E98-A1B6-74AC05445C83}" destId="{73FB0D6C-32E6-470D-93E6-949843C4F59A}" srcOrd="0" destOrd="0" presId="urn:microsoft.com/office/officeart/2005/8/layout/radial2"/>
    <dgm:cxn modelId="{D46E2DB7-BC11-48C5-9437-FC7B806F07C6}" type="presParOf" srcId="{73FB0D6C-32E6-470D-93E6-949843C4F59A}" destId="{C3676528-B55D-4680-A433-20F8625CDDFE}" srcOrd="0" destOrd="0" presId="urn:microsoft.com/office/officeart/2005/8/layout/radial2"/>
    <dgm:cxn modelId="{CFA7758A-1E11-44C6-A4A4-2BDB9A8A32F4}" type="presParOf" srcId="{C3676528-B55D-4680-A433-20F8625CDDFE}" destId="{A2558A3D-71DE-492B-9E49-881B72E3DB25}" srcOrd="0" destOrd="0" presId="urn:microsoft.com/office/officeart/2005/8/layout/radial2"/>
    <dgm:cxn modelId="{F7BB0BDC-2F70-4F20-B717-3677D863573A}" type="presParOf" srcId="{C3676528-B55D-4680-A433-20F8625CDDFE}" destId="{2E997504-72A6-4E0E-9D11-949BB1F61D88}" srcOrd="1" destOrd="0" presId="urn:microsoft.com/office/officeart/2005/8/layout/radial2"/>
    <dgm:cxn modelId="{7E636EE9-64E0-4326-937A-9F69C71390D5}" type="presParOf" srcId="{73FB0D6C-32E6-470D-93E6-949843C4F59A}" destId="{82FEC1C1-170E-423E-82AC-4658CB52E6ED}" srcOrd="1" destOrd="0" presId="urn:microsoft.com/office/officeart/2005/8/layout/radial2"/>
    <dgm:cxn modelId="{904CFECF-2975-4A60-9CFE-DA01303DFC6F}" type="presParOf" srcId="{73FB0D6C-32E6-470D-93E6-949843C4F59A}" destId="{FC0D4A73-68C1-43E0-90E1-FBA24B4203FA}" srcOrd="2" destOrd="0" presId="urn:microsoft.com/office/officeart/2005/8/layout/radial2"/>
    <dgm:cxn modelId="{312754ED-6D28-4AE9-BCD4-AEB30EE7C17C}" type="presParOf" srcId="{FC0D4A73-68C1-43E0-90E1-FBA24B4203FA}" destId="{ABFB8491-E74C-4F1A-9860-C8F47BB237A0}" srcOrd="0" destOrd="0" presId="urn:microsoft.com/office/officeart/2005/8/layout/radial2"/>
    <dgm:cxn modelId="{BCD9F02F-DFDF-4BF8-A3F5-4C3603167428}" type="presParOf" srcId="{FC0D4A73-68C1-43E0-90E1-FBA24B4203FA}" destId="{EC77072C-C25B-48AA-BA0D-E353B1EEF25C}" srcOrd="1" destOrd="0" presId="urn:microsoft.com/office/officeart/2005/8/layout/radial2"/>
    <dgm:cxn modelId="{DD2C1868-C53A-4780-AE3D-FA75C9EF1B89}" type="presParOf" srcId="{73FB0D6C-32E6-470D-93E6-949843C4F59A}" destId="{4D0DD7FB-350A-4BA4-9F92-7C4A2FC17287}" srcOrd="3" destOrd="0" presId="urn:microsoft.com/office/officeart/2005/8/layout/radial2"/>
    <dgm:cxn modelId="{EA7BE22B-B56B-4B95-94A1-91293F70152C}" type="presParOf" srcId="{73FB0D6C-32E6-470D-93E6-949843C4F59A}" destId="{45C22EE8-DFC2-4F18-8AFE-7F1D35AEA14F}" srcOrd="4" destOrd="0" presId="urn:microsoft.com/office/officeart/2005/8/layout/radial2"/>
    <dgm:cxn modelId="{20F0837D-E845-49ED-A39B-245C756540E5}" type="presParOf" srcId="{45C22EE8-DFC2-4F18-8AFE-7F1D35AEA14F}" destId="{DC3F8406-B186-4C5B-B78E-18562AAE6432}" srcOrd="0" destOrd="0" presId="urn:microsoft.com/office/officeart/2005/8/layout/radial2"/>
    <dgm:cxn modelId="{38D5670A-9E92-48BD-BF55-683248117F47}" type="presParOf" srcId="{45C22EE8-DFC2-4F18-8AFE-7F1D35AEA14F}" destId="{F7B70902-BD87-4966-A593-FFCB317952A6}" srcOrd="1" destOrd="0" presId="urn:microsoft.com/office/officeart/2005/8/layout/radial2"/>
    <dgm:cxn modelId="{36828AD0-EB9D-4BF1-A65D-A263E1999ACE}" type="presParOf" srcId="{73FB0D6C-32E6-470D-93E6-949843C4F59A}" destId="{FEEA4FF1-6B45-444F-A18E-7FAFAEAE8C49}" srcOrd="5" destOrd="0" presId="urn:microsoft.com/office/officeart/2005/8/layout/radial2"/>
    <dgm:cxn modelId="{E642CA10-6DEB-496A-B00B-D1B142C05E91}" type="presParOf" srcId="{73FB0D6C-32E6-470D-93E6-949843C4F59A}" destId="{D6FD68A6-C2B1-42F6-8E41-D3C991063F73}" srcOrd="6" destOrd="0" presId="urn:microsoft.com/office/officeart/2005/8/layout/radial2"/>
    <dgm:cxn modelId="{02305852-B440-4794-8321-223793802B56}" type="presParOf" srcId="{D6FD68A6-C2B1-42F6-8E41-D3C991063F73}" destId="{28E8BF46-0257-4F26-91FC-601B17C1FAFD}" srcOrd="0" destOrd="0" presId="urn:microsoft.com/office/officeart/2005/8/layout/radial2"/>
    <dgm:cxn modelId="{8617DFC2-D1AA-4E0B-8E6E-97DA86AAAC65}" type="presParOf" srcId="{D6FD68A6-C2B1-42F6-8E41-D3C991063F73}" destId="{04F2D85A-55AC-4814-9312-92D15FCF2835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EA4FF1-6B45-444F-A18E-7FAFAEAE8C49}">
      <dsp:nvSpPr>
        <dsp:cNvPr id="0" name=""/>
        <dsp:cNvSpPr/>
      </dsp:nvSpPr>
      <dsp:spPr>
        <a:xfrm rot="2562934">
          <a:off x="1646306" y="2988667"/>
          <a:ext cx="639165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639165" y="32607"/>
              </a:lnTo>
            </a:path>
          </a:pathLst>
        </a:custGeom>
        <a:noFill/>
        <a:ln w="1397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0DD7FB-350A-4BA4-9F92-7C4A2FC17287}">
      <dsp:nvSpPr>
        <dsp:cNvPr id="0" name=""/>
        <dsp:cNvSpPr/>
      </dsp:nvSpPr>
      <dsp:spPr>
        <a:xfrm>
          <a:off x="1731081" y="2114074"/>
          <a:ext cx="711055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711055" y="32607"/>
              </a:lnTo>
            </a:path>
          </a:pathLst>
        </a:custGeom>
        <a:noFill/>
        <a:ln w="1397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FEC1C1-170E-423E-82AC-4658CB52E6ED}">
      <dsp:nvSpPr>
        <dsp:cNvPr id="0" name=""/>
        <dsp:cNvSpPr/>
      </dsp:nvSpPr>
      <dsp:spPr>
        <a:xfrm rot="19037066">
          <a:off x="1646306" y="1239482"/>
          <a:ext cx="639165" cy="65214"/>
        </a:xfrm>
        <a:custGeom>
          <a:avLst/>
          <a:gdLst/>
          <a:ahLst/>
          <a:cxnLst/>
          <a:rect l="0" t="0" r="0" b="0"/>
          <a:pathLst>
            <a:path>
              <a:moveTo>
                <a:pt x="0" y="32607"/>
              </a:moveTo>
              <a:lnTo>
                <a:pt x="639165" y="32607"/>
              </a:lnTo>
            </a:path>
          </a:pathLst>
        </a:custGeom>
        <a:noFill/>
        <a:ln w="1397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997504-72A6-4E0E-9D11-949BB1F61D88}">
      <dsp:nvSpPr>
        <dsp:cNvPr id="0" name=""/>
        <dsp:cNvSpPr/>
      </dsp:nvSpPr>
      <dsp:spPr>
        <a:xfrm>
          <a:off x="813" y="1128877"/>
          <a:ext cx="2035609" cy="2035609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45000" r="-45000"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FB8491-E74C-4F1A-9860-C8F47BB237A0}">
      <dsp:nvSpPr>
        <dsp:cNvPr id="0" name=""/>
        <dsp:cNvSpPr/>
      </dsp:nvSpPr>
      <dsp:spPr>
        <a:xfrm>
          <a:off x="2038699" y="30352"/>
          <a:ext cx="1221365" cy="12213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E-mail phishing</a:t>
          </a:r>
        </a:p>
      </dsp:txBody>
      <dsp:txXfrm>
        <a:off x="2217564" y="209217"/>
        <a:ext cx="863635" cy="863635"/>
      </dsp:txXfrm>
    </dsp:sp>
    <dsp:sp modelId="{EC77072C-C25B-48AA-BA0D-E353B1EEF25C}">
      <dsp:nvSpPr>
        <dsp:cNvPr id="0" name=""/>
        <dsp:cNvSpPr/>
      </dsp:nvSpPr>
      <dsp:spPr>
        <a:xfrm>
          <a:off x="3382202" y="30352"/>
          <a:ext cx="1832048" cy="1221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/>
            <a:t>E-mail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/>
            <a:t>Message</a:t>
          </a:r>
        </a:p>
      </dsp:txBody>
      <dsp:txXfrm>
        <a:off x="3382202" y="30352"/>
        <a:ext cx="1832048" cy="1221365"/>
      </dsp:txXfrm>
    </dsp:sp>
    <dsp:sp modelId="{DC3F8406-B186-4C5B-B78E-18562AAE6432}">
      <dsp:nvSpPr>
        <dsp:cNvPr id="0" name=""/>
        <dsp:cNvSpPr/>
      </dsp:nvSpPr>
      <dsp:spPr>
        <a:xfrm>
          <a:off x="2442136" y="1535999"/>
          <a:ext cx="1221365" cy="12213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Spear phishing</a:t>
          </a:r>
        </a:p>
      </dsp:txBody>
      <dsp:txXfrm>
        <a:off x="2621001" y="1714864"/>
        <a:ext cx="863635" cy="863635"/>
      </dsp:txXfrm>
    </dsp:sp>
    <dsp:sp modelId="{F7B70902-BD87-4966-A593-FFCB317952A6}">
      <dsp:nvSpPr>
        <dsp:cNvPr id="0" name=""/>
        <dsp:cNvSpPr/>
      </dsp:nvSpPr>
      <dsp:spPr>
        <a:xfrm>
          <a:off x="3785638" y="1535999"/>
          <a:ext cx="1832048" cy="1221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/>
            <a:t>Searching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/>
            <a:t>Convincing</a:t>
          </a:r>
        </a:p>
      </dsp:txBody>
      <dsp:txXfrm>
        <a:off x="3785638" y="1535999"/>
        <a:ext cx="1832048" cy="1221365"/>
      </dsp:txXfrm>
    </dsp:sp>
    <dsp:sp modelId="{28E8BF46-0257-4F26-91FC-601B17C1FAFD}">
      <dsp:nvSpPr>
        <dsp:cNvPr id="0" name=""/>
        <dsp:cNvSpPr/>
      </dsp:nvSpPr>
      <dsp:spPr>
        <a:xfrm>
          <a:off x="2038699" y="3041646"/>
          <a:ext cx="1221365" cy="12213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Whaling</a:t>
          </a:r>
        </a:p>
      </dsp:txBody>
      <dsp:txXfrm>
        <a:off x="2217564" y="3220511"/>
        <a:ext cx="863635" cy="863635"/>
      </dsp:txXfrm>
    </dsp:sp>
    <dsp:sp modelId="{04F2D85A-55AC-4814-9312-92D15FCF2835}">
      <dsp:nvSpPr>
        <dsp:cNvPr id="0" name=""/>
        <dsp:cNvSpPr/>
      </dsp:nvSpPr>
      <dsp:spPr>
        <a:xfrm>
          <a:off x="3382202" y="3041646"/>
          <a:ext cx="1832048" cy="12213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/>
            <a:t>High profile Target</a:t>
          </a:r>
        </a:p>
      </dsp:txBody>
      <dsp:txXfrm>
        <a:off x="3382202" y="3041646"/>
        <a:ext cx="1832048" cy="12213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7/1/2024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mailto:kantariyahitesh7001@gmail.com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056A2-1841-07F6-060F-8DC5047E6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36576"/>
            <a:ext cx="9418320" cy="4041648"/>
          </a:xfrm>
        </p:spPr>
        <p:txBody>
          <a:bodyPr/>
          <a:lstStyle/>
          <a:p>
            <a:r>
              <a:rPr lang="en-US" sz="3600" dirty="0"/>
              <a:t>Understanding</a:t>
            </a:r>
            <a:br>
              <a:rPr lang="en-US" dirty="0"/>
            </a:br>
            <a:r>
              <a:rPr lang="en-US" dirty="0"/>
              <a:t>PHISHING </a:t>
            </a:r>
            <a:r>
              <a:rPr lang="en-US" sz="3600" dirty="0"/>
              <a:t>Attacks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6B33AC-402B-6D3B-4307-3E996CC88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7717" y="4078224"/>
            <a:ext cx="9418320" cy="169164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                                       (Social Engineering )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                                                                                 -</a:t>
            </a:r>
            <a:r>
              <a:rPr lang="en-US" sz="1800" dirty="0">
                <a:solidFill>
                  <a:schemeClr val="tx1"/>
                </a:solidFill>
              </a:rPr>
              <a:t>Hitesh </a:t>
            </a:r>
            <a:r>
              <a:rPr lang="en-US" sz="1800" dirty="0" err="1">
                <a:solidFill>
                  <a:schemeClr val="tx1"/>
                </a:solidFill>
              </a:rPr>
              <a:t>Kantariya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914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33AB1-EE0E-91DA-3069-8138755AB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386080"/>
            <a:ext cx="9692640" cy="909002"/>
          </a:xfrm>
        </p:spPr>
        <p:txBody>
          <a:bodyPr/>
          <a:lstStyle/>
          <a:p>
            <a:r>
              <a:rPr lang="en-US" sz="4400" dirty="0"/>
              <a:t>Effects of Phishing 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F02C1-2425-E7C3-5680-6E47B0D7D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9680" y="1463040"/>
            <a:ext cx="8595360" cy="5201920"/>
          </a:xfrm>
        </p:spPr>
        <p:txBody>
          <a:bodyPr/>
          <a:lstStyle/>
          <a:p>
            <a:r>
              <a:rPr lang="en-US" dirty="0"/>
              <a:t>Financial Loss: Stolen credit card information, bank account details.</a:t>
            </a:r>
          </a:p>
          <a:p>
            <a:r>
              <a:rPr lang="en-US" dirty="0"/>
              <a:t>Identity Theft: Personal information used for fraudulent activities.    </a:t>
            </a:r>
          </a:p>
          <a:p>
            <a:r>
              <a:rPr lang="en-US" dirty="0"/>
              <a:t>Reputation Damage: Businesses can suffer reputation loss due to data breaches.    </a:t>
            </a:r>
          </a:p>
          <a:p>
            <a:r>
              <a:rPr lang="en-US" dirty="0"/>
              <a:t>Legal Consequences: Non-compliance with data protection laws.</a:t>
            </a:r>
          </a:p>
          <a:p>
            <a:pPr marL="0" indent="0">
              <a:buNone/>
            </a:pPr>
            <a:r>
              <a:rPr lang="en-US" sz="4400" dirty="0"/>
              <a:t>Conclusion :</a:t>
            </a:r>
          </a:p>
          <a:p>
            <a:r>
              <a:rPr lang="en-US" dirty="0"/>
              <a:t>Phishing attacks continue to evolve and pose significant risks to individuals and organizations.    </a:t>
            </a:r>
          </a:p>
          <a:p>
            <a:r>
              <a:rPr lang="en-US" dirty="0"/>
              <a:t>Awareness, education, and proactive security measures are crucial in mitigating these risks.    </a:t>
            </a:r>
          </a:p>
          <a:p>
            <a:r>
              <a:rPr lang="en-US" dirty="0"/>
              <a:t>Stay vigilant and report suspicious activities to prevent falling victim to phishing scams.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4804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7F8E39-2585-834D-1BCD-453522CB1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8296" y="330200"/>
            <a:ext cx="7537704" cy="6375400"/>
          </a:xfrm>
        </p:spPr>
        <p:txBody>
          <a:bodyPr>
            <a:noAutofit/>
          </a:bodyPr>
          <a:lstStyle/>
          <a:p>
            <a:r>
              <a:rPr lang="en-IN" sz="4800" dirty="0"/>
              <a:t>THANK YOU…</a:t>
            </a:r>
            <a:br>
              <a:rPr lang="en-IN" sz="4800" dirty="0"/>
            </a:br>
            <a:br>
              <a:rPr lang="en-IN" sz="4800" dirty="0"/>
            </a:br>
            <a:br>
              <a:rPr lang="en-IN" sz="4800" dirty="0"/>
            </a:br>
            <a:br>
              <a:rPr lang="en-IN" sz="4800" dirty="0"/>
            </a:br>
            <a:br>
              <a:rPr lang="en-IN" sz="4800" dirty="0"/>
            </a:br>
            <a:r>
              <a:rPr lang="en-IN" sz="4800" dirty="0"/>
              <a:t>                              </a:t>
            </a:r>
            <a:r>
              <a:rPr lang="en-IN" sz="1100" dirty="0"/>
              <a:t>contact : </a:t>
            </a:r>
            <a:r>
              <a:rPr lang="en-IN" sz="1100" dirty="0">
                <a:hlinkClick r:id="rId2"/>
              </a:rPr>
              <a:t>kantariyahitesh7001@gmail.com</a:t>
            </a:r>
            <a:r>
              <a:rPr lang="en-IN" sz="1100" dirty="0"/>
              <a:t> 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3832415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CC976-BBB4-730C-4BC4-0ADBE892C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Content</a:t>
            </a:r>
            <a:r>
              <a:rPr lang="en-US" dirty="0"/>
              <a:t>…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F3ACB-E84B-0FA0-49C3-BDFEE5740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7488" y="1691322"/>
            <a:ext cx="8619744" cy="4488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What is Phishing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How it works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Types of Phishing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Case study and Tools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Protecting against Phishing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Effects of Phishing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534925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CE9FE96-CCC1-0ABB-1C24-503291930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561" y="365760"/>
            <a:ext cx="9990951" cy="1325562"/>
          </a:xfrm>
        </p:spPr>
        <p:txBody>
          <a:bodyPr/>
          <a:lstStyle/>
          <a:p>
            <a:r>
              <a:rPr lang="en-US" dirty="0"/>
              <a:t>What is Phishing ?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046E49-FC78-72BC-5F92-52233DC0A3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7502013" y="2344993"/>
            <a:ext cx="3726426" cy="3596148"/>
          </a:xfrm>
          <a:effectLst>
            <a:glow>
              <a:schemeClr val="accent1">
                <a:alpha val="44000"/>
              </a:schemeClr>
            </a:glow>
            <a:reflection stA="45000" endPos="0" dist="50800" dir="5400000" sy="-100000" algn="bl" rotWithShape="0"/>
            <a:softEdge rad="1270000"/>
          </a:effectLst>
          <a:scene3d>
            <a:camera prst="orthographicFront"/>
            <a:lightRig rig="threePt" dir="t"/>
          </a:scene3d>
          <a:sp3d prstMaterial="dkEdge"/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001DA73-286D-9951-91EA-5218D7FE16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63561" y="2241755"/>
            <a:ext cx="6440129" cy="447121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 err="1"/>
              <a:t>Defination</a:t>
            </a:r>
            <a:r>
              <a:rPr lang="en-IN" dirty="0"/>
              <a:t> : </a:t>
            </a:r>
          </a:p>
          <a:p>
            <a:pPr marL="0" indent="0">
              <a:buNone/>
            </a:pPr>
            <a:r>
              <a:rPr lang="en-IN" dirty="0"/>
              <a:t>                     “Phishing is type of cyber attack where     attacker disguise as a trustworthy entity to target for   receiving sensitive Information and credentials.”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 The motivation of phishing is to steal information and credential of individual or organisation.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This is the one of the most popular social engineering attack.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Hacker uses different methods to lure him.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Now, we understand the working of this attack…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139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739E6-4F67-5113-602D-3CBDD31BF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44784"/>
            <a:ext cx="9692640" cy="1325562"/>
          </a:xfrm>
        </p:spPr>
        <p:txBody>
          <a:bodyPr/>
          <a:lstStyle/>
          <a:p>
            <a:r>
              <a:rPr lang="en-IN" dirty="0"/>
              <a:t>How it Works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D0D8C-A3A4-9FBC-ECD5-647424A1A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093054"/>
            <a:ext cx="8595360" cy="44201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IN" dirty="0"/>
              <a:t>It is a method in which the attacker find a victim or target for attack and send a trapping request to the user and collects information.</a:t>
            </a:r>
          </a:p>
          <a:p>
            <a:pPr marL="0" indent="0">
              <a:buNone/>
            </a:pPr>
            <a:r>
              <a:rPr lang="en-IN" sz="2400" dirty="0"/>
              <a:t>Method of Phishing :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Deceptive URL’s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Malicious attachment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Social engineering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Link manipulation</a:t>
            </a:r>
          </a:p>
        </p:txBody>
      </p:sp>
    </p:spTree>
    <p:extLst>
      <p:ext uri="{BB962C8B-B14F-4D97-AF65-F5344CB8AC3E}">
        <p14:creationId xmlns:p14="http://schemas.microsoft.com/office/powerpoint/2010/main" val="2512915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B5F0B-6C0F-5E1F-78B9-4251BA756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Phishing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89EE1ED-DD30-2F53-F281-F7623F24527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82189199"/>
              </p:ext>
            </p:extLst>
          </p:nvPr>
        </p:nvGraphicFramePr>
        <p:xfrm>
          <a:off x="3805084" y="2006379"/>
          <a:ext cx="5618501" cy="4293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F22E0F9-8295-5C7F-6936-ADA8C3C42B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61872" y="2320736"/>
            <a:ext cx="4480560" cy="3664650"/>
          </a:xfrm>
        </p:spPr>
        <p:txBody>
          <a:bodyPr/>
          <a:lstStyle/>
          <a:p>
            <a:pPr marL="342900" indent="-342900">
              <a:buFont typeface="+mj-lt"/>
              <a:buAutoNum type="arabicParenR"/>
            </a:pPr>
            <a:r>
              <a:rPr lang="en-IN" dirty="0"/>
              <a:t>E-mail phishing</a:t>
            </a:r>
          </a:p>
          <a:p>
            <a:pPr marL="342900" indent="-342900">
              <a:buFont typeface="+mj-lt"/>
              <a:buAutoNum type="arabicParenR"/>
            </a:pPr>
            <a:r>
              <a:rPr lang="en-IN" dirty="0"/>
              <a:t>Spear phishing</a:t>
            </a:r>
          </a:p>
          <a:p>
            <a:pPr marL="342900" indent="-342900">
              <a:buFont typeface="+mj-lt"/>
              <a:buAutoNum type="arabicParenR"/>
            </a:pPr>
            <a:r>
              <a:rPr lang="en-IN" dirty="0"/>
              <a:t>Whaling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8473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C8AF0D1-6964-A1C4-CF34-3C42AD3D4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15082"/>
            <a:ext cx="9692640" cy="1325562"/>
          </a:xfrm>
        </p:spPr>
        <p:txBody>
          <a:bodyPr/>
          <a:lstStyle/>
          <a:p>
            <a:r>
              <a:rPr lang="en-IN" dirty="0"/>
              <a:t>I ) E-mail phishing :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C665261-D21B-66B8-21F5-EA8C46EAF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494503"/>
            <a:ext cx="8595360" cy="5142271"/>
          </a:xfrm>
        </p:spPr>
        <p:txBody>
          <a:bodyPr/>
          <a:lstStyle/>
          <a:p>
            <a:r>
              <a:rPr lang="en-IN" dirty="0"/>
              <a:t>Most common form.</a:t>
            </a:r>
          </a:p>
          <a:p>
            <a:r>
              <a:rPr lang="en-IN" dirty="0"/>
              <a:t>Fake emails appearing to be from </a:t>
            </a:r>
            <a:r>
              <a:rPr lang="en-US" dirty="0"/>
              <a:t>legitimate sources (banks, companies).        Requests for sensitive information or clicking on malicious links.</a:t>
            </a:r>
          </a:p>
          <a:p>
            <a:r>
              <a:rPr lang="en-US" dirty="0"/>
              <a:t>To attract user sending promotion mails which containing malicious </a:t>
            </a:r>
            <a:r>
              <a:rPr lang="en-US" dirty="0" err="1"/>
              <a:t>folders,links</a:t>
            </a:r>
            <a:r>
              <a:rPr lang="en-US" dirty="0"/>
              <a:t> and any other </a:t>
            </a:r>
            <a:r>
              <a:rPr lang="en-US" dirty="0" err="1"/>
              <a:t>attchments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IN" sz="4400" dirty="0"/>
              <a:t>II ) Spear phishing :</a:t>
            </a:r>
          </a:p>
          <a:p>
            <a:r>
              <a:rPr lang="en-US" dirty="0"/>
              <a:t>Targeted attacks on specific individuals or organizations.      </a:t>
            </a:r>
          </a:p>
          <a:p>
            <a:r>
              <a:rPr lang="en-US" dirty="0"/>
              <a:t>Research-based approach using personal information.        </a:t>
            </a:r>
          </a:p>
          <a:p>
            <a:r>
              <a:rPr lang="en-US" dirty="0"/>
              <a:t>Often more convincing and harder to detect.</a:t>
            </a:r>
            <a:endParaRPr lang="en-IN" dirty="0"/>
          </a:p>
          <a:p>
            <a:pPr marL="0" indent="0">
              <a:buNone/>
            </a:pPr>
            <a:r>
              <a:rPr lang="en-IN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573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5C0408D-02A6-7A99-4D21-304708C20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III ) Whaling :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2E03406-A577-C7AD-8FC6-2801BE468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Targets high-profile individuals like CEOs or executives.       </a:t>
            </a:r>
          </a:p>
          <a:p>
            <a:r>
              <a:rPr lang="en-US" dirty="0"/>
              <a:t>Aims to gain access to sensitive company data or financial information.</a:t>
            </a:r>
          </a:p>
          <a:p>
            <a:r>
              <a:rPr lang="en-US" dirty="0"/>
              <a:t>Blackmailing to high profile persons and organization for money or other through collected credential about that. </a:t>
            </a:r>
          </a:p>
          <a:p>
            <a:pPr marL="0" indent="0">
              <a:buNone/>
            </a:pPr>
            <a:r>
              <a:rPr lang="en-IN" sz="4400" dirty="0"/>
              <a:t>+ ) Sign of phishing :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Generic greetings (ex, starts with “dear user” or “your name”)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Urgency (ex. “your account will closed if you don’t’ react”)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Suspicious links (Hover over the link)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Poor </a:t>
            </a:r>
            <a:r>
              <a:rPr lang="en-IN" dirty="0" err="1"/>
              <a:t>grammer</a:t>
            </a:r>
            <a:r>
              <a:rPr lang="en-IN" dirty="0"/>
              <a:t> / spelling mistakes</a:t>
            </a:r>
          </a:p>
        </p:txBody>
      </p:sp>
    </p:spTree>
    <p:extLst>
      <p:ext uri="{BB962C8B-B14F-4D97-AF65-F5344CB8AC3E}">
        <p14:creationId xmlns:p14="http://schemas.microsoft.com/office/powerpoint/2010/main" val="3570126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B93F9-C6A6-48B1-6C3D-86A2E1085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15082"/>
            <a:ext cx="9692640" cy="1325562"/>
          </a:xfrm>
        </p:spPr>
        <p:txBody>
          <a:bodyPr/>
          <a:lstStyle/>
          <a:p>
            <a:r>
              <a:rPr lang="en-IN" dirty="0"/>
              <a:t>Case study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79C73-0B46-5172-2AC2-5EF16AE9A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9680" y="1533832"/>
            <a:ext cx="8595360" cy="5112774"/>
          </a:xfrm>
        </p:spPr>
        <p:txBody>
          <a:bodyPr/>
          <a:lstStyle/>
          <a:p>
            <a:r>
              <a:rPr lang="en-US" dirty="0"/>
              <a:t>1. Google Docs Phishing (2017): Targeted Google users  with a fake Google Docs invitation link.  </a:t>
            </a:r>
          </a:p>
          <a:p>
            <a:r>
              <a:rPr lang="en-US" dirty="0"/>
              <a:t>2. PayPal Phishing (ongoing): Emails claiming issues with PayPal accounts, prompting users to click on malicious links.   </a:t>
            </a:r>
          </a:p>
          <a:p>
            <a:r>
              <a:rPr lang="en-US" dirty="0"/>
              <a:t>3. RSA Security (2011): Spear phishing attack compromising employee credentials and leading to subsequent breaches.</a:t>
            </a:r>
          </a:p>
          <a:p>
            <a:pPr marL="0" indent="0">
              <a:buNone/>
            </a:pPr>
            <a:r>
              <a:rPr lang="en-US" sz="4400" dirty="0"/>
              <a:t>Tools for phishing :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 err="1"/>
              <a:t>Shellphish</a:t>
            </a:r>
            <a:r>
              <a:rPr lang="en-IN" dirty="0"/>
              <a:t> : create templates for website phishing. </a:t>
            </a:r>
            <a:r>
              <a:rPr lang="en-IN" dirty="0" err="1"/>
              <a:t>Powerfull</a:t>
            </a:r>
            <a:r>
              <a:rPr lang="en-IN" dirty="0"/>
              <a:t> tool.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 err="1"/>
              <a:t>Hiden</a:t>
            </a:r>
            <a:r>
              <a:rPr lang="en-IN" dirty="0"/>
              <a:t> eye : Gives you live information. Advanced feature.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Evil SSDP : Respond to SSDP multicast.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 err="1"/>
              <a:t>Zphisher</a:t>
            </a:r>
            <a:r>
              <a:rPr lang="en-IN" dirty="0"/>
              <a:t> : </a:t>
            </a:r>
            <a:r>
              <a:rPr lang="en-IN" dirty="0" err="1"/>
              <a:t>upgrated</a:t>
            </a:r>
            <a:r>
              <a:rPr lang="en-IN" dirty="0"/>
              <a:t> from </a:t>
            </a:r>
            <a:r>
              <a:rPr lang="en-IN" dirty="0" err="1"/>
              <a:t>shellphish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16576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0FB090-0DC2-5676-3E49-0E4B6B561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718" y="129786"/>
            <a:ext cx="9692640" cy="1148408"/>
          </a:xfrm>
        </p:spPr>
        <p:txBody>
          <a:bodyPr/>
          <a:lstStyle/>
          <a:p>
            <a:r>
              <a:rPr lang="en-US" sz="4400" dirty="0"/>
              <a:t>Protecting against Phishing :</a:t>
            </a:r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EC12F4D-7E70-3EB3-6FF8-EB7DE5F55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718" y="1317523"/>
            <a:ext cx="8595360" cy="5410691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Education and Awareness: Train employees or individuals on recognizing phishing attempts.    </a:t>
            </a:r>
          </a:p>
          <a:p>
            <a:pPr marL="342900" indent="-342900">
              <a:buAutoNum type="arabicPeriod"/>
            </a:pPr>
            <a:r>
              <a:rPr lang="en-US" dirty="0"/>
              <a:t>Use Security Software: Antivirus programs and email filters can help detect malicious content.    </a:t>
            </a:r>
          </a:p>
          <a:p>
            <a:pPr marL="342900" indent="-342900">
              <a:buAutoNum type="arabicPeriod"/>
            </a:pPr>
            <a:r>
              <a:rPr lang="en-US" dirty="0"/>
              <a:t>Verify Requests: Contact the organization directly using official contact information to verify requests.   </a:t>
            </a:r>
          </a:p>
          <a:p>
            <a:pPr marL="342900" indent="-342900">
              <a:buAutoNum type="arabicPeriod"/>
            </a:pPr>
            <a:r>
              <a:rPr lang="en-US" dirty="0"/>
              <a:t>Two-Factor Authentication: Adds an extra layer of security to accounts</a:t>
            </a:r>
          </a:p>
          <a:p>
            <a:pPr marL="342900" indent="-342900">
              <a:buAutoNum type="arabicPeriod"/>
            </a:pPr>
            <a:r>
              <a:rPr lang="en-US" dirty="0"/>
              <a:t>Small but important :</a:t>
            </a:r>
          </a:p>
          <a:p>
            <a:pPr marL="0" indent="0">
              <a:buNone/>
            </a:pPr>
            <a:r>
              <a:rPr lang="en-IN" dirty="0"/>
              <a:t>                        - Check links</a:t>
            </a:r>
          </a:p>
          <a:p>
            <a:pPr marL="0" indent="0">
              <a:buNone/>
            </a:pPr>
            <a:r>
              <a:rPr lang="en-IN" dirty="0"/>
              <a:t>                        - Set strong passwords</a:t>
            </a:r>
          </a:p>
          <a:p>
            <a:pPr marL="0" indent="0">
              <a:buNone/>
            </a:pPr>
            <a:r>
              <a:rPr lang="en-IN" dirty="0"/>
              <a:t>                        - Quick change</a:t>
            </a:r>
          </a:p>
          <a:p>
            <a:pPr marL="0" indent="0">
              <a:buNone/>
            </a:pPr>
            <a:r>
              <a:rPr lang="en-IN" dirty="0"/>
              <a:t>                        - Two factor Authentication</a:t>
            </a:r>
          </a:p>
        </p:txBody>
      </p:sp>
    </p:spTree>
    <p:extLst>
      <p:ext uri="{BB962C8B-B14F-4D97-AF65-F5344CB8AC3E}">
        <p14:creationId xmlns:p14="http://schemas.microsoft.com/office/powerpoint/2010/main" val="1837897672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254</TotalTime>
  <Words>636</Words>
  <Application>Microsoft Office PowerPoint</Application>
  <PresentationFormat>Widescreen</PresentationFormat>
  <Paragraphs>87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Century Schoolbook</vt:lpstr>
      <vt:lpstr>Courier New</vt:lpstr>
      <vt:lpstr>Wingdings</vt:lpstr>
      <vt:lpstr>Wingdings 2</vt:lpstr>
      <vt:lpstr>View</vt:lpstr>
      <vt:lpstr>Understanding PHISHING Attacks</vt:lpstr>
      <vt:lpstr>Content…</vt:lpstr>
      <vt:lpstr>What is Phishing ?</vt:lpstr>
      <vt:lpstr>How it Works ?</vt:lpstr>
      <vt:lpstr>Types of Phishing</vt:lpstr>
      <vt:lpstr>I ) E-mail phishing : </vt:lpstr>
      <vt:lpstr>III ) Whaling :</vt:lpstr>
      <vt:lpstr>Case study :</vt:lpstr>
      <vt:lpstr>Protecting against Phishing :</vt:lpstr>
      <vt:lpstr>Effects of Phishing :</vt:lpstr>
      <vt:lpstr>THANK YOU…                                   contact : kantariyahitesh7001@gmail.com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PHISHING Attacks</dc:title>
  <dc:creator>HITESH KANTARIYA</dc:creator>
  <cp:lastModifiedBy>HITESH KANTARIYA</cp:lastModifiedBy>
  <cp:revision>1</cp:revision>
  <dcterms:created xsi:type="dcterms:W3CDTF">2024-07-01T16:09:31Z</dcterms:created>
  <dcterms:modified xsi:type="dcterms:W3CDTF">2024-07-01T20:23:36Z</dcterms:modified>
</cp:coreProperties>
</file>

<file path=docProps/thumbnail.jpeg>
</file>